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11088563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4" userDrawn="1">
          <p15:clr>
            <a:srgbClr val="A4A3A4"/>
          </p15:clr>
        </p15:guide>
        <p15:guide id="2" pos="3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755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-522" y="-90"/>
      </p:cViewPr>
      <p:guideLst>
        <p:guide orient="horz" pos="2204"/>
        <p:guide pos="38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5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510CB-8B96-488A-AD5F-F19917B0F10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47AC8-2E22-416A-B783-420B64F1F4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47AC8-2E22-416A-B783-420B64F1F4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D19D-E658-4E59-8A22-566FF08D67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4DFC-A322-47BA-A3F7-84C34CFBA80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接连接符 31"/>
          <p:cNvCxnSpPr/>
          <p:nvPr/>
        </p:nvCxnSpPr>
        <p:spPr>
          <a:xfrm rot="16200000" flipH="1">
            <a:off x="4411073" y="4152628"/>
            <a:ext cx="3367075" cy="3091"/>
          </a:xfrm>
          <a:prstGeom prst="line">
            <a:avLst/>
          </a:prstGeom>
          <a:noFill/>
          <a:ln w="6350" cap="flat" cmpd="sng" algn="ctr">
            <a:solidFill>
              <a:srgbClr val="FF9500"/>
            </a:solidFill>
            <a:prstDash val="solid"/>
            <a:miter lim="800000"/>
          </a:ln>
          <a:effectLst/>
        </p:spPr>
      </p:cxnSp>
      <p:sp>
        <p:nvSpPr>
          <p:cNvPr id="8" name="任意多边形 7"/>
          <p:cNvSpPr/>
          <p:nvPr/>
        </p:nvSpPr>
        <p:spPr>
          <a:xfrm flipV="1">
            <a:off x="1024852" y="843722"/>
            <a:ext cx="10959375" cy="0"/>
          </a:xfrm>
          <a:custGeom>
            <a:avLst/>
            <a:gdLst>
              <a:gd name="connsiteX0" fmla="*/ 0 w 10392228"/>
              <a:gd name="connsiteY0" fmla="*/ 0 h 0"/>
              <a:gd name="connsiteX1" fmla="*/ 10392228 w 1039222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92228">
                <a:moveTo>
                  <a:pt x="0" y="0"/>
                </a:moveTo>
                <a:lnTo>
                  <a:pt x="10392228" y="0"/>
                </a:lnTo>
              </a:path>
            </a:pathLst>
          </a:custGeom>
          <a:noFill/>
          <a:ln w="12700">
            <a:solidFill>
              <a:srgbClr val="C00000"/>
            </a:solidFill>
            <a:prstDash val="solid"/>
            <a:headEnd type="oval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7" name="PA_圆角矩形 12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5880000" y="2973243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63500" cap="flat" cmpd="sng" algn="ctr">
            <a:solidFill>
              <a:srgbClr val="C00000">
                <a:alpha val="3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思源黑体 CN Normal" panose="020B0400000000000000" pitchFamily="34" charset="-122"/>
              </a:rPr>
              <a:t>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18" name="PA_圆角矩形 13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5880000" y="3610324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63500" cap="flat" cmpd="sng" algn="ctr">
            <a:solidFill>
              <a:srgbClr val="7D0000">
                <a:alpha val="3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思源黑体 CN Normal" panose="020B0400000000000000" pitchFamily="34" charset="-122"/>
              </a:rPr>
              <a:t>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19" name="PA_圆角矩形 14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880000" y="4247405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63500" cap="flat" cmpd="sng" algn="ctr">
            <a:solidFill>
              <a:srgbClr val="C00000">
                <a:alpha val="3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思源黑体 CN Normal" panose="020B0400000000000000" pitchFamily="34" charset="-122"/>
              </a:rPr>
              <a:t>3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20" name="PA_圆角矩形 15"/>
          <p:cNvSpPr>
            <a:spLocks noChangeAspect="1"/>
          </p:cNvSpPr>
          <p:nvPr>
            <p:custDataLst>
              <p:tags r:id="rId4"/>
            </p:custDataLst>
          </p:nvPr>
        </p:nvSpPr>
        <p:spPr>
          <a:xfrm>
            <a:off x="5880000" y="4884486"/>
            <a:ext cx="432000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63500" cap="flat" cmpd="sng" algn="ctr">
            <a:solidFill>
              <a:srgbClr val="7D0000">
                <a:alpha val="3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CFCFC"/>
                </a:solidFill>
                <a:effectLst/>
                <a:uLnTx/>
                <a:uFillTx/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思源黑体 CN Normal" panose="020B0400000000000000" pitchFamily="34" charset="-122"/>
              </a:rPr>
              <a:t>4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FCFCFC"/>
              </a:solidFill>
              <a:effectLst/>
              <a:uLnTx/>
              <a:uFillTx/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5407572" y="3189243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rgbClr val="FF9500"/>
            </a:solidFill>
            <a:prstDash val="sysDash"/>
            <a:miter lim="800000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>
          <a:xfrm>
            <a:off x="6312000" y="3826324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rgbClr val="FF9500"/>
            </a:solidFill>
            <a:prstDash val="sysDash"/>
            <a:miter lim="800000"/>
            <a:tailEnd type="arrow"/>
          </a:ln>
          <a:effectLst/>
        </p:spPr>
      </p:cxnSp>
      <p:cxnSp>
        <p:nvCxnSpPr>
          <p:cNvPr id="23" name="直接箭头连接符 22"/>
          <p:cNvCxnSpPr/>
          <p:nvPr/>
        </p:nvCxnSpPr>
        <p:spPr>
          <a:xfrm flipH="1">
            <a:off x="5412832" y="4463405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rgbClr val="FF9500"/>
            </a:solidFill>
            <a:prstDash val="sysDash"/>
            <a:miter lim="800000"/>
            <a:tailEnd type="arrow"/>
          </a:ln>
          <a:effectLst/>
        </p:spPr>
      </p:cxnSp>
      <p:cxnSp>
        <p:nvCxnSpPr>
          <p:cNvPr id="25" name="直接箭头连接符 24"/>
          <p:cNvCxnSpPr/>
          <p:nvPr/>
        </p:nvCxnSpPr>
        <p:spPr>
          <a:xfrm>
            <a:off x="6312000" y="5100486"/>
            <a:ext cx="432000" cy="0"/>
          </a:xfrm>
          <a:prstGeom prst="straightConnector1">
            <a:avLst/>
          </a:prstGeom>
          <a:noFill/>
          <a:ln w="6350" cap="flat" cmpd="sng" algn="ctr">
            <a:solidFill>
              <a:srgbClr val="FF9500"/>
            </a:solidFill>
            <a:prstDash val="sysDash"/>
            <a:miter lim="800000"/>
            <a:tailEnd type="arrow"/>
          </a:ln>
          <a:effectLst/>
        </p:spPr>
      </p:cxnSp>
      <p:sp>
        <p:nvSpPr>
          <p:cNvPr id="26" name="矩形 25"/>
          <p:cNvSpPr/>
          <p:nvPr/>
        </p:nvSpPr>
        <p:spPr>
          <a:xfrm>
            <a:off x="748030" y="2533650"/>
            <a:ext cx="4679950" cy="1000760"/>
          </a:xfrm>
          <a:prstGeom prst="rect">
            <a:avLst/>
          </a:prstGeom>
          <a:solidFill>
            <a:srgbClr val="C00000"/>
          </a:solidFill>
        </p:spPr>
        <p:txBody>
          <a:bodyPr wrap="square" anchor="ctr" anchorCtr="1">
            <a:noAutofit/>
          </a:bodyPr>
          <a:lstStyle/>
          <a:p>
            <a:pPr>
              <a:defRPr/>
            </a:pPr>
            <a:r>
              <a:rPr lang="zh-CN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传达学习《求是》杂志发表习近平总书记重要文章《中国式现代化是强国建设、民族复兴的康庄大道》和《加强基础研究</a:t>
            </a:r>
            <a:r>
              <a:rPr lang="en-US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 </a:t>
            </a:r>
            <a:r>
              <a:rPr lang="zh-CN" altLang="en-US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实现高水平科技自立自强</a:t>
            </a:r>
            <a:r>
              <a:rPr lang="zh-CN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》等</a:t>
            </a:r>
            <a:endParaRPr lang="en-US" altLang="zh-CN" sz="1600" b="1" kern="100" dirty="0">
              <a:solidFill>
                <a:srgbClr val="FCFCFC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752590" y="4463415"/>
            <a:ext cx="4679950" cy="636905"/>
          </a:xfrm>
          <a:prstGeom prst="rect">
            <a:avLst/>
          </a:prstGeom>
          <a:solidFill>
            <a:srgbClr val="C00000"/>
          </a:solidFill>
        </p:spPr>
        <p:txBody>
          <a:bodyPr wrap="square" anchor="ctr" anchorCtr="1">
            <a:noAutofit/>
          </a:bodyPr>
          <a:lstStyle/>
          <a:p>
            <a:pPr>
              <a:defRPr/>
            </a:pPr>
            <a:r>
              <a:rPr lang="zh-CN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汇报市环境医院建设进展情况</a:t>
            </a:r>
            <a:endParaRPr lang="zh-CN" altLang="zh-CN" sz="1600" b="1" kern="100" dirty="0">
              <a:solidFill>
                <a:srgbClr val="FCFCFC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48030" y="3947795"/>
            <a:ext cx="4679950" cy="631190"/>
          </a:xfrm>
          <a:prstGeom prst="rect">
            <a:avLst/>
          </a:prstGeom>
          <a:solidFill>
            <a:srgbClr val="C00000"/>
          </a:solidFill>
        </p:spPr>
        <p:txBody>
          <a:bodyPr wrap="square" anchor="ctr" anchorCtr="1">
            <a:noAutofit/>
          </a:bodyPr>
          <a:lstStyle/>
          <a:p>
            <a:pPr>
              <a:defRPr/>
            </a:pPr>
            <a:r>
              <a:rPr lang="zh-CN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汇报省对市高质量发展考核</a:t>
            </a:r>
            <a:r>
              <a:rPr lang="en-US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1-7</a:t>
            </a:r>
            <a:r>
              <a:rPr lang="zh-CN" altLang="en-US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月份进展情况</a:t>
            </a:r>
            <a:endParaRPr lang="zh-CN" altLang="en-US" sz="1600" b="1" kern="100" dirty="0">
              <a:solidFill>
                <a:srgbClr val="FCFCFC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752590" y="3279775"/>
            <a:ext cx="4679950" cy="547370"/>
          </a:xfrm>
          <a:prstGeom prst="rect">
            <a:avLst/>
          </a:prstGeom>
          <a:solidFill>
            <a:srgbClr val="C00000"/>
          </a:solidFill>
        </p:spPr>
        <p:txBody>
          <a:bodyPr wrap="square" anchor="ctr" anchorCtr="1">
            <a:noAutofit/>
          </a:bodyPr>
          <a:lstStyle/>
          <a:p>
            <a:pPr>
              <a:defRPr/>
            </a:pPr>
            <a:r>
              <a:rPr lang="zh-CN" altLang="zh-CN" sz="1600" b="1" kern="100" dirty="0">
                <a:solidFill>
                  <a:srgbClr val="FCFCFC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cs typeface="+mn-ea"/>
                <a:sym typeface="思源黑体 CN Normal" panose="020B0400000000000000" pitchFamily="34" charset="-122"/>
              </a:rPr>
              <a:t>汇报中央资金重点项目监督检查情况</a:t>
            </a:r>
            <a:endParaRPr lang="zh-CN" altLang="zh-CN" sz="1600" b="1" kern="100" dirty="0">
              <a:solidFill>
                <a:srgbClr val="FCFCFC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30" name="矩形: 圆角 18"/>
          <p:cNvSpPr/>
          <p:nvPr/>
        </p:nvSpPr>
        <p:spPr>
          <a:xfrm>
            <a:off x="2492052" y="1679332"/>
            <a:ext cx="7214695" cy="588675"/>
          </a:xfrm>
          <a:prstGeom prst="roundRect">
            <a:avLst/>
          </a:prstGeom>
          <a:solidFill>
            <a:srgbClr val="C00000"/>
          </a:solidFill>
          <a:ln w="127000">
            <a:solidFill>
              <a:srgbClr val="C0000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zh-CN" altLang="en-US" sz="3400" b="1" kern="100" dirty="0" smtClean="0">
                <a:solidFill>
                  <a:srgbClr val="FFFDF8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思源黑体 CN Normal" panose="020B0400000000000000" pitchFamily="34" charset="-122"/>
              </a:rPr>
              <a:t>主要内容</a:t>
            </a:r>
            <a:endParaRPr kumimoji="0" lang="zh-CN" altLang="en-US" sz="3400" b="1" i="0" u="none" strike="noStrike" kern="100" cap="none" spc="0" normalizeH="0" baseline="0" noProof="0" dirty="0">
              <a:ln>
                <a:noFill/>
              </a:ln>
              <a:solidFill>
                <a:srgbClr val="FFFDF8"/>
              </a:solidFill>
              <a:effectLst/>
              <a:uLnTx/>
              <a:uFillTx/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思源黑体 CN Normal" panose="020B04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65985" y="298450"/>
            <a:ext cx="6536055" cy="7905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菏泽市生态环境局</a:t>
            </a:r>
            <a:r>
              <a:rPr lang="en-US" altLang="zh-CN" sz="2800" b="1"/>
              <a:t>2023</a:t>
            </a:r>
            <a:r>
              <a:rPr lang="zh-CN" altLang="en-US" sz="2800" b="1"/>
              <a:t>年</a:t>
            </a:r>
            <a:r>
              <a:rPr lang="en-US" altLang="zh-CN" sz="2800" b="1"/>
              <a:t>8</a:t>
            </a:r>
            <a:r>
              <a:rPr lang="zh-CN" altLang="en-US" sz="2800" b="1"/>
              <a:t>月份办公会议</a:t>
            </a:r>
            <a:endParaRPr lang="zh-CN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3000">
        <p:wipe/>
      </p:transition>
    </mc:Choice>
    <mc:Fallback>
      <p:transition spd="slow" advTm="3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COMMONDATA" val="eyJoZGlkIjoiNzM5N2U4Mzk4MjAwNmVmZTkzYzJjNDliYTIzZjRlM2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WPS 演示</Application>
  <PresentationFormat>自定义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思源黑体 CN Normal</vt:lpstr>
      <vt:lpstr>黑体</vt:lpstr>
      <vt:lpstr>思源黑体 CN Heavy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1.pptx</dc:title>
  <dc:creator/>
  <cp:lastModifiedBy>Administrator</cp:lastModifiedBy>
  <cp:revision>39</cp:revision>
  <dcterms:created xsi:type="dcterms:W3CDTF">2022-06-11T03:44:00Z</dcterms:created>
  <dcterms:modified xsi:type="dcterms:W3CDTF">2023-09-18T01:44:37Z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DD9B3B7410D24533BAA43A093B6E2E17_12</vt:lpwstr>
  </property>
</Properties>
</file>